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7" r:id="rId4"/>
    <p:sldId id="259" r:id="rId5"/>
    <p:sldId id="256" r:id="rId6"/>
    <p:sldId id="261" r:id="rId7"/>
    <p:sldId id="264" r:id="rId8"/>
    <p:sldId id="266" r:id="rId9"/>
    <p:sldId id="269" r:id="rId10"/>
    <p:sldId id="265" r:id="rId11"/>
    <p:sldId id="271" r:id="rId12"/>
    <p:sldId id="267" r:id="rId13"/>
    <p:sldId id="263" r:id="rId14"/>
    <p:sldId id="27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69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63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8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49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18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2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61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99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92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58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8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0807-80F0-400B-8CBD-CEFECCA784F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EE0D5-155A-401C-BD84-6EFC5BC2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00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627"/>
            <a:ext cx="4114800" cy="463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114800" y="1715221"/>
            <a:ext cx="5029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Complete response in rectal cancer: </a:t>
            </a:r>
            <a:endParaRPr lang="en-US" sz="2400" dirty="0" smtClean="0"/>
          </a:p>
          <a:p>
            <a:pPr algn="ctr"/>
            <a:r>
              <a:rPr lang="en-US" sz="2400" dirty="0" smtClean="0"/>
              <a:t>to </a:t>
            </a:r>
            <a:r>
              <a:rPr lang="en-US" sz="2400" dirty="0"/>
              <a:t>wait, to watch, to trust, tandem </a:t>
            </a:r>
            <a:r>
              <a:rPr lang="en-US" sz="2400" dirty="0" smtClean="0"/>
              <a:t>talk</a:t>
            </a:r>
          </a:p>
          <a:p>
            <a:pPr algn="ctr"/>
            <a:r>
              <a:rPr lang="en-US" sz="2400" dirty="0" smtClean="0"/>
              <a:t> </a:t>
            </a:r>
            <a:endParaRPr lang="en-US" sz="2400" dirty="0"/>
          </a:p>
          <a:p>
            <a:pPr algn="ctr"/>
            <a:r>
              <a:rPr lang="it-IT" sz="3200" b="1" dirty="0"/>
              <a:t>The </a:t>
            </a:r>
            <a:r>
              <a:rPr lang="it-IT" sz="3200" b="1" dirty="0" err="1"/>
              <a:t>radiation</a:t>
            </a:r>
            <a:r>
              <a:rPr lang="it-IT" sz="3200" b="1" dirty="0"/>
              <a:t> </a:t>
            </a:r>
            <a:r>
              <a:rPr lang="it-IT" sz="3200" b="1" dirty="0" err="1"/>
              <a:t>oncologist’s</a:t>
            </a:r>
            <a:r>
              <a:rPr lang="it-IT" sz="3200" b="1" dirty="0"/>
              <a:t> </a:t>
            </a:r>
            <a:r>
              <a:rPr lang="it-IT" sz="3200" b="1" dirty="0" err="1" smtClean="0"/>
              <a:t>perspective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81200" y="5205663"/>
            <a:ext cx="541750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Roberto Pacelli</a:t>
            </a:r>
          </a:p>
          <a:p>
            <a:pPr algn="ctr"/>
            <a:r>
              <a:rPr lang="it-IT" sz="2200" dirty="0" smtClean="0"/>
              <a:t>Dipartimento di Scienze Biomediche Avanzate</a:t>
            </a:r>
          </a:p>
          <a:p>
            <a:pPr algn="ctr"/>
            <a:r>
              <a:rPr lang="it-IT" sz="2200" dirty="0" smtClean="0"/>
              <a:t>Università degli Studi Federico II di Napoli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98693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60105" cy="44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76200"/>
            <a:ext cx="5562600" cy="161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705600" y="12954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02.04.2026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840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2" y="1752600"/>
            <a:ext cx="4344843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" y="28074"/>
            <a:ext cx="4368907" cy="161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327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267200" cy="11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91" y="2971800"/>
            <a:ext cx="4636404" cy="16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331604" y="5562601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Annals of Surgery  Volume 277, Number 4, April 2023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548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50296"/>
            <a:ext cx="6067926" cy="41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032"/>
            <a:ext cx="4495800" cy="251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ncers 17 00330 g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88609"/>
            <a:ext cx="7239000" cy="50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5800" cy="153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29200" y="11430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20.01.2025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588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dirty="0"/>
          </a:p>
          <a:p>
            <a:pPr marL="0" indent="0">
              <a:buNone/>
            </a:pPr>
            <a:r>
              <a:rPr dirty="0"/>
              <a:t>Shift toward personalized </a:t>
            </a:r>
            <a:r>
              <a:rPr dirty="0" smtClean="0"/>
              <a:t>care</a:t>
            </a:r>
            <a:endParaRPr lang="it-IT" dirty="0" smtClean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 smtClean="0"/>
              <a:t>Integration</a:t>
            </a:r>
            <a:r>
              <a:rPr lang="it-IT" dirty="0" smtClean="0"/>
              <a:t> and/or </a:t>
            </a:r>
            <a:r>
              <a:rPr lang="it-IT" dirty="0" err="1" smtClean="0"/>
              <a:t>modulation</a:t>
            </a:r>
            <a:r>
              <a:rPr dirty="0" smtClean="0"/>
              <a:t> </a:t>
            </a:r>
            <a:r>
              <a:rPr dirty="0"/>
              <a:t>of RT, TNT, and </a:t>
            </a:r>
            <a:r>
              <a:rPr dirty="0" smtClean="0"/>
              <a:t>surgery</a:t>
            </a:r>
            <a:endParaRPr lang="it-IT" dirty="0" smtClean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 smtClean="0"/>
              <a:t>better </a:t>
            </a:r>
            <a:r>
              <a:rPr lang="it-IT" dirty="0" err="1" smtClean="0"/>
              <a:t>knowledge</a:t>
            </a:r>
            <a:r>
              <a:rPr lang="it-IT" dirty="0" smtClean="0"/>
              <a:t> and </a:t>
            </a:r>
            <a:r>
              <a:rPr dirty="0" smtClean="0"/>
              <a:t>tools </a:t>
            </a:r>
            <a:r>
              <a:rPr lang="it-IT" dirty="0" smtClean="0"/>
              <a:t>for</a:t>
            </a:r>
            <a:r>
              <a:rPr dirty="0" smtClean="0"/>
              <a:t> </a:t>
            </a:r>
            <a:r>
              <a:rPr dirty="0"/>
              <a:t>decision support</a:t>
            </a:r>
          </a:p>
        </p:txBody>
      </p:sp>
    </p:spTree>
    <p:extLst>
      <p:ext uri="{BB962C8B-B14F-4D97-AF65-F5344CB8AC3E}">
        <p14:creationId xmlns:p14="http://schemas.microsoft.com/office/powerpoint/2010/main" val="148970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8041"/>
          <a:stretch/>
        </p:blipFill>
        <p:spPr>
          <a:xfrm>
            <a:off x="304800" y="838200"/>
            <a:ext cx="858137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2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7450" b="1199"/>
          <a:stretch/>
        </p:blipFill>
        <p:spPr>
          <a:xfrm>
            <a:off x="228600" y="838200"/>
            <a:ext cx="8720165" cy="494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8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8931"/>
          <a:stretch/>
        </p:blipFill>
        <p:spPr>
          <a:xfrm>
            <a:off x="228600" y="457200"/>
            <a:ext cx="824524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8602"/>
          <a:stretch/>
        </p:blipFill>
        <p:spPr>
          <a:xfrm>
            <a:off x="685800" y="1295400"/>
            <a:ext cx="7770686" cy="46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3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8264"/>
          <a:stretch/>
        </p:blipFill>
        <p:spPr>
          <a:xfrm>
            <a:off x="304800" y="762000"/>
            <a:ext cx="85305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872037" cy="554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0025"/>
            <a:ext cx="5638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52306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3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43"/>
            <a:ext cx="3962399" cy="210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3702"/>
            <a:ext cx="8458200" cy="459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2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001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29200" y="3581400"/>
            <a:ext cx="33628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Local control </a:t>
            </a:r>
            <a:r>
              <a:rPr lang="it-IT" dirty="0" err="1" smtClean="0"/>
              <a:t>at</a:t>
            </a:r>
            <a:r>
              <a:rPr lang="it-IT" dirty="0" smtClean="0"/>
              <a:t> 3 </a:t>
            </a:r>
            <a:r>
              <a:rPr lang="it-IT" dirty="0" err="1" smtClean="0"/>
              <a:t>year</a:t>
            </a:r>
            <a:r>
              <a:rPr lang="it-IT" dirty="0" smtClean="0"/>
              <a:t> = 83.5%</a:t>
            </a:r>
          </a:p>
          <a:p>
            <a:endParaRPr lang="it-IT" dirty="0"/>
          </a:p>
          <a:p>
            <a:r>
              <a:rPr lang="it-IT" dirty="0" smtClean="0"/>
              <a:t>Local control W&amp;W </a:t>
            </a:r>
            <a:r>
              <a:rPr lang="it-IT" dirty="0" err="1" smtClean="0"/>
              <a:t>at</a:t>
            </a:r>
            <a:r>
              <a:rPr lang="it-IT" dirty="0" smtClean="0"/>
              <a:t> 3 y = 68.9%</a:t>
            </a:r>
          </a:p>
          <a:p>
            <a:endParaRPr lang="it-IT" dirty="0"/>
          </a:p>
          <a:p>
            <a:r>
              <a:rPr lang="it-IT" dirty="0" smtClean="0"/>
              <a:t>Local control TME </a:t>
            </a:r>
            <a:r>
              <a:rPr lang="it-IT" dirty="0" err="1" smtClean="0"/>
              <a:t>at</a:t>
            </a:r>
            <a:r>
              <a:rPr lang="it-IT" dirty="0" smtClean="0"/>
              <a:t> 3 y = 93.5 %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95400" y="4331732"/>
            <a:ext cx="31824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cCR</a:t>
            </a:r>
            <a:r>
              <a:rPr lang="it-IT" dirty="0" smtClean="0"/>
              <a:t> 48.9%</a:t>
            </a:r>
          </a:p>
          <a:p>
            <a:endParaRPr lang="it-IT" dirty="0"/>
          </a:p>
          <a:p>
            <a:r>
              <a:rPr lang="it-IT" dirty="0" smtClean="0"/>
              <a:t>W&amp;W 48.9%</a:t>
            </a:r>
          </a:p>
          <a:p>
            <a:endParaRPr lang="it-IT" dirty="0"/>
          </a:p>
          <a:p>
            <a:r>
              <a:rPr lang="it-IT" dirty="0" smtClean="0"/>
              <a:t>MTB &gt; 42.2%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reason</a:t>
            </a:r>
            <a:r>
              <a:rPr lang="it-IT" dirty="0" smtClean="0"/>
              <a:t> 6.7%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5800" y="3733800"/>
            <a:ext cx="396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135 </a:t>
            </a:r>
            <a:r>
              <a:rPr lang="it-IT" dirty="0" err="1" smtClean="0"/>
              <a:t>patients</a:t>
            </a:r>
            <a:r>
              <a:rPr lang="it-IT" dirty="0" smtClean="0"/>
              <a:t> LARC </a:t>
            </a:r>
            <a:r>
              <a:rPr lang="it-IT" dirty="0" err="1" smtClean="0"/>
              <a:t>treated</a:t>
            </a:r>
            <a:r>
              <a:rPr lang="it-IT" dirty="0" smtClean="0"/>
              <a:t> with TNT</a:t>
            </a:r>
          </a:p>
          <a:p>
            <a:r>
              <a:rPr lang="it-IT" dirty="0" smtClean="0"/>
              <a:t>RT escalation dose up to 57.5 </a:t>
            </a:r>
            <a:r>
              <a:rPr lang="it-IT" dirty="0" err="1" smtClean="0"/>
              <a:t>Gy</a:t>
            </a:r>
            <a:r>
              <a:rPr lang="it-IT" dirty="0" smtClean="0"/>
              <a:t> on GTV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10200" y="5562600"/>
            <a:ext cx="2079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MFS </a:t>
            </a:r>
            <a:r>
              <a:rPr lang="it-IT" dirty="0" err="1" smtClean="0"/>
              <a:t>at</a:t>
            </a:r>
            <a:r>
              <a:rPr lang="it-IT" dirty="0" smtClean="0"/>
              <a:t> 3 </a:t>
            </a:r>
            <a:r>
              <a:rPr lang="it-IT" dirty="0" err="1" smtClean="0"/>
              <a:t>year</a:t>
            </a:r>
            <a:r>
              <a:rPr lang="it-IT" dirty="0" smtClean="0"/>
              <a:t> = 86%</a:t>
            </a:r>
          </a:p>
          <a:p>
            <a:endParaRPr lang="it-IT" dirty="0"/>
          </a:p>
          <a:p>
            <a:r>
              <a:rPr lang="it-IT" dirty="0" smtClean="0"/>
              <a:t>OS </a:t>
            </a:r>
            <a:r>
              <a:rPr lang="it-IT" dirty="0" err="1" smtClean="0"/>
              <a:t>at</a:t>
            </a:r>
            <a:r>
              <a:rPr lang="it-IT" dirty="0" smtClean="0"/>
              <a:t> 3 </a:t>
            </a:r>
            <a:r>
              <a:rPr lang="it-IT" dirty="0" err="1" smtClean="0"/>
              <a:t>year</a:t>
            </a:r>
            <a:r>
              <a:rPr lang="it-IT" dirty="0" smtClean="0"/>
              <a:t> = 96%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6078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140</Words>
  <Application>Microsoft Office PowerPoint</Application>
  <PresentationFormat>Presentazione su schermo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Pacelli</dc:creator>
  <cp:lastModifiedBy>302477</cp:lastModifiedBy>
  <cp:revision>21</cp:revision>
  <dcterms:created xsi:type="dcterms:W3CDTF">2026-05-10T08:26:06Z</dcterms:created>
  <dcterms:modified xsi:type="dcterms:W3CDTF">2026-05-11T10:24:00Z</dcterms:modified>
</cp:coreProperties>
</file>